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80" d="100"/>
          <a:sy n="80" d="100"/>
        </p:scale>
        <p:origin x="600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29.43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30.98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34.47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44.1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08T15:58:47.4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media/image1.jpg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070" y="1539916"/>
            <a:ext cx="8725860" cy="4568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549" y="84209"/>
            <a:ext cx="12078586" cy="1655762"/>
          </a:xfrm>
          <a:solidFill>
            <a:schemeClr val="bg1">
              <a:lumMod val="95000"/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County Housing Data Analysis:</a:t>
            </a:r>
          </a:p>
          <a:p>
            <a:r>
              <a:rPr lang="en-US" b="1" dirty="0"/>
              <a:t>Linear regression Analysis of housing prices secondary to housing characteristics 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E09B2-BB99-114C-9CE6-14F2055B9F93}"/>
              </a:ext>
            </a:extLst>
          </p:cNvPr>
          <p:cNvSpPr txBox="1"/>
          <p:nvPr/>
        </p:nvSpPr>
        <p:spPr>
          <a:xfrm>
            <a:off x="2714626" y="1316791"/>
            <a:ext cx="138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Tim Mango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1D07C-E09E-074E-8A3E-001EAEF10F89}"/>
              </a:ext>
            </a:extLst>
          </p:cNvPr>
          <p:cNvSpPr txBox="1"/>
          <p:nvPr/>
        </p:nvSpPr>
        <p:spPr>
          <a:xfrm>
            <a:off x="6961483" y="1339861"/>
            <a:ext cx="166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Pablo Salcedo</a:t>
            </a:r>
          </a:p>
        </p:txBody>
      </p:sp>
    </p:spTree>
    <p:extLst>
      <p:ext uri="{BB962C8B-B14F-4D97-AF65-F5344CB8AC3E}">
        <p14:creationId xmlns:p14="http://schemas.microsoft.com/office/powerpoint/2010/main" val="27534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93DE6-446D-6E47-9C1D-AE0DF24F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99" y="142029"/>
            <a:ext cx="5125001" cy="615209"/>
          </a:xfrm>
          <a:solidFill>
            <a:schemeClr val="bg2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    Model Variables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5B1854A-B5B0-EE4C-AFD4-0C90776FC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088832"/>
              </p:ext>
            </p:extLst>
          </p:nvPr>
        </p:nvGraphicFramePr>
        <p:xfrm>
          <a:off x="207224" y="914588"/>
          <a:ext cx="5888776" cy="3860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1551">
                  <a:extLst>
                    <a:ext uri="{9D8B030D-6E8A-4147-A177-3AD203B41FA5}">
                      <a16:colId xmlns:a16="http://schemas.microsoft.com/office/drawing/2014/main" val="1760371963"/>
                    </a:ext>
                  </a:extLst>
                </a:gridCol>
                <a:gridCol w="4467225">
                  <a:extLst>
                    <a:ext uri="{9D8B030D-6E8A-4147-A177-3AD203B41FA5}">
                      <a16:colId xmlns:a16="http://schemas.microsoft.com/office/drawing/2014/main" val="3113308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Variables Utilized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11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1" dirty="0"/>
                        <a:t>B</a:t>
                      </a:r>
                      <a:r>
                        <a:rPr lang="en-US" sz="1600" b="1" i="1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Intercept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82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021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bathrooms in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32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floors/levels in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16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overall grade given to the housing unit, based on King County grading system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568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interior housing living space for the nearest 15 neighbors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1084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created by subtracting the year the home was built (</a:t>
                      </a:r>
                      <a:r>
                        <a:rPr lang="en-US" sz="1600" i="1" dirty="0" err="1"/>
                        <a:t>yr_built</a:t>
                      </a:r>
                      <a:r>
                        <a:rPr lang="en-US" sz="1600" dirty="0"/>
                        <a:t>) from 2019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1899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351CD6-1E2E-4C46-A688-B4D2A247A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36410"/>
              </p:ext>
            </p:extLst>
          </p:nvPr>
        </p:nvGraphicFramePr>
        <p:xfrm>
          <a:off x="214313" y="5414011"/>
          <a:ext cx="5888776" cy="8421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0844">
                  <a:extLst>
                    <a:ext uri="{9D8B030D-6E8A-4147-A177-3AD203B41FA5}">
                      <a16:colId xmlns:a16="http://schemas.microsoft.com/office/drawing/2014/main" val="374892466"/>
                    </a:ext>
                  </a:extLst>
                </a:gridCol>
                <a:gridCol w="3227932">
                  <a:extLst>
                    <a:ext uri="{9D8B030D-6E8A-4147-A177-3AD203B41FA5}">
                      <a16:colId xmlns:a16="http://schemas.microsoft.com/office/drawing/2014/main" val="4154880570"/>
                    </a:ext>
                  </a:extLst>
                </a:gridCol>
              </a:tblGrid>
              <a:tr h="476426">
                <a:tc>
                  <a:txBody>
                    <a:bodyPr/>
                    <a:lstStyle/>
                    <a:p>
                      <a:r>
                        <a:rPr lang="en-US" dirty="0"/>
                        <a:t>Target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270920"/>
                  </a:ext>
                </a:extLst>
              </a:tr>
              <a:tr h="252862">
                <a:tc>
                  <a:txBody>
                    <a:bodyPr/>
                    <a:lstStyle/>
                    <a:p>
                      <a:r>
                        <a:rPr lang="en-US" b="1" dirty="0"/>
                        <a:t>price1000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price</a:t>
                      </a:r>
                      <a:r>
                        <a:rPr lang="en-US" i="0" dirty="0"/>
                        <a:t> of home divided by 1000</a:t>
                      </a:r>
                      <a:endParaRPr lang="en-U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460745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A319325-7463-8240-95E2-CCEB0BAC8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273658"/>
              </p:ext>
            </p:extLst>
          </p:nvPr>
        </p:nvGraphicFramePr>
        <p:xfrm>
          <a:off x="6432698" y="102021"/>
          <a:ext cx="5397903" cy="66539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47803">
                  <a:extLst>
                    <a:ext uri="{9D8B030D-6E8A-4147-A177-3AD203B41FA5}">
                      <a16:colId xmlns:a16="http://schemas.microsoft.com/office/drawing/2014/main" val="4143917692"/>
                    </a:ext>
                  </a:extLst>
                </a:gridCol>
                <a:gridCol w="3450100">
                  <a:extLst>
                    <a:ext uri="{9D8B030D-6E8A-4147-A177-3AD203B41FA5}">
                      <a16:colId xmlns:a16="http://schemas.microsoft.com/office/drawing/2014/main" val="2510309538"/>
                    </a:ext>
                  </a:extLst>
                </a:gridCol>
              </a:tblGrid>
              <a:tr h="568515">
                <a:tc>
                  <a:txBody>
                    <a:bodyPr/>
                    <a:lstStyle/>
                    <a:p>
                      <a:r>
                        <a:rPr lang="en-US" sz="1600" dirty="0"/>
                        <a:t>Variables Excluded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67511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32849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dateDate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6541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bedrooms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bedrooms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51070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sqft_livingsquare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1389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260905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floorsTotal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 (levels) in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92632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waterfront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house which has a view to a waterfront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879624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has been viewed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173860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condition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good the condition is ( Overall 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053346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sqft_above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house apart from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81526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sqft_basement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the basement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2525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zip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zipcode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01662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yr_renovated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when house was renovated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383944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 err="1"/>
                        <a:t>lat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latitude coordinate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833097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longitude coordinate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569224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the land lots of the nearest 15 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104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07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780-4B88-BA4D-B51A-C1281E74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1796" y="504482"/>
            <a:ext cx="6406546" cy="7242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Explanatory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825625"/>
            <a:ext cx="5775158" cy="4351338"/>
          </a:xfrm>
        </p:spPr>
        <p:txBody>
          <a:bodyPr>
            <a:normAutofit/>
          </a:bodyPr>
          <a:lstStyle/>
          <a:p>
            <a:r>
              <a:rPr lang="en-US" dirty="0"/>
              <a:t>Variables with null values</a:t>
            </a:r>
          </a:p>
          <a:p>
            <a:pPr lvl="1"/>
            <a:r>
              <a:rPr lang="en-US" i="1" dirty="0"/>
              <a:t>Waterfront, yr_renovated, view, sqft_basement</a:t>
            </a:r>
            <a:r>
              <a:rPr lang="en-US" dirty="0"/>
              <a:t>(?-&gt;null)</a:t>
            </a:r>
          </a:p>
          <a:p>
            <a:r>
              <a:rPr lang="en-US" dirty="0"/>
              <a:t>Correlation with target variable</a:t>
            </a:r>
          </a:p>
          <a:p>
            <a:pPr lvl="1"/>
            <a:r>
              <a:rPr lang="en-US" i="1" dirty="0"/>
              <a:t>Price1000</a:t>
            </a:r>
            <a:r>
              <a:rPr lang="en-US" dirty="0"/>
              <a:t> showed strong correlation with the variables </a:t>
            </a:r>
            <a:r>
              <a:rPr lang="en-US" i="1" dirty="0"/>
              <a:t>bedroom, grade, sqft living, bathroom</a:t>
            </a:r>
          </a:p>
          <a:p>
            <a:pPr lvl="1"/>
            <a:r>
              <a:rPr lang="en-US" dirty="0"/>
              <a:t>Low correlation with </a:t>
            </a:r>
            <a:r>
              <a:rPr lang="en-US" i="1" dirty="0"/>
              <a:t>condition</a:t>
            </a:r>
          </a:p>
          <a:p>
            <a:pPr lvl="1"/>
            <a:r>
              <a:rPr lang="en-US" dirty="0"/>
              <a:t>High level of inter correlation among explanatory variables</a:t>
            </a:r>
          </a:p>
          <a:p>
            <a:pPr lvl="2"/>
            <a:r>
              <a:rPr lang="en-US" i="1" dirty="0"/>
              <a:t>bedroom</a:t>
            </a:r>
            <a:r>
              <a:rPr lang="en-US" dirty="0"/>
              <a:t> dropped to reduce collinearity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197" y="1758489"/>
            <a:ext cx="3943489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043FBDD-1D6B-2341-A77E-2EE4B9B9F690}"/>
                  </a:ext>
                </a:extLst>
              </p14:cNvPr>
              <p14:cNvContentPartPr/>
              <p14:nvPr/>
            </p14:nvContentPartPr>
            <p14:xfrm>
              <a:off x="8503882" y="3754086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043FBDD-1D6B-2341-A77E-2EE4B9B9F6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94882" y="374544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BB4F40D-DB36-6743-AE6C-5E63ADC99734}"/>
                  </a:ext>
                </a:extLst>
              </p14:cNvPr>
              <p14:cNvContentPartPr/>
              <p14:nvPr/>
            </p14:nvContentPartPr>
            <p14:xfrm>
              <a:off x="8460682" y="391788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BB4F40D-DB36-6743-AE6C-5E63ADC9973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52042" y="390888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73A8486-FB35-0740-A047-9076618417B8}"/>
                  </a:ext>
                </a:extLst>
              </p14:cNvPr>
              <p14:cNvContentPartPr/>
              <p14:nvPr/>
            </p14:nvContentPartPr>
            <p14:xfrm>
              <a:off x="8617642" y="4905726"/>
              <a:ext cx="360" cy="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73A8486-FB35-0740-A047-9076618417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8642" y="489672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51F9743-E2D1-CB48-81B0-B508BE9C6932}"/>
                  </a:ext>
                </a:extLst>
              </p14:cNvPr>
              <p14:cNvContentPartPr/>
              <p14:nvPr/>
            </p14:nvContentPartPr>
            <p14:xfrm>
              <a:off x="8471482" y="4111566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51F9743-E2D1-CB48-81B0-B508BE9C69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62482" y="410292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A520CF2-DC42-6F4B-A9C0-26CA52C5B624}"/>
                  </a:ext>
                </a:extLst>
              </p14:cNvPr>
              <p14:cNvContentPartPr/>
              <p14:nvPr/>
            </p14:nvContentPartPr>
            <p14:xfrm>
              <a:off x="8551402" y="4571646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A520CF2-DC42-6F4B-A9C0-26CA52C5B62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42762" y="456300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803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8EC2F-95E8-6242-AEC5-58CAD1135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99DC6-B724-3B4B-BC17-99B36C1A9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773ED5-6A56-2E46-828A-4B5890166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484" y="2044700"/>
            <a:ext cx="5745933" cy="3449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BB32E4-B710-824B-8361-5B67F985361D}"/>
              </a:ext>
            </a:extLst>
          </p:cNvPr>
          <p:cNvSpPr txBox="1"/>
          <p:nvPr/>
        </p:nvSpPr>
        <p:spPr>
          <a:xfrm>
            <a:off x="7429500" y="1484422"/>
            <a:ext cx="2700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Quantile-Quantile Plot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379000"/>
              </p:ext>
            </p:extLst>
          </p:nvPr>
        </p:nvGraphicFramePr>
        <p:xfrm>
          <a:off x="603250" y="2044700"/>
          <a:ext cx="4097338" cy="2860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025099"/>
              </p:ext>
            </p:extLst>
          </p:nvPr>
        </p:nvGraphicFramePr>
        <p:xfrm>
          <a:off x="1074738" y="5123498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:a16="http://schemas.microsoft.com/office/drawing/2014/main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R-squared: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600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C7F9-4A53-564D-A1E3-3E38AB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042" y="567400"/>
            <a:ext cx="5820759" cy="824255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       Changes to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A51A6-1DE5-AB47-AA88-110BBF118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BA5D-91D4-224C-AEF4-2743DF7EC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29" y="481674"/>
            <a:ext cx="8335359" cy="909981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Cross validation training test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96950-8D24-0D45-B7EC-905CF63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FE44FA-F3C1-FB4B-B262-4FFEC9B9075B}"/>
              </a:ext>
            </a:extLst>
          </p:cNvPr>
          <p:cNvSpPr txBox="1">
            <a:spLocks/>
          </p:cNvSpPr>
          <p:nvPr/>
        </p:nvSpPr>
        <p:spPr>
          <a:xfrm>
            <a:off x="8391033" y="4073133"/>
            <a:ext cx="3363309" cy="152756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/>
              <a:t>RMSE (Root Mean Square Error)</a:t>
            </a:r>
            <a:br>
              <a:rPr lang="en-US"/>
            </a:b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+- $130,000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AF6D-FEE2-8A45-8013-93CE75BF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687" y="116515"/>
            <a:ext cx="5092096" cy="8385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Take home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0503"/>
              </p:ext>
            </p:extLst>
          </p:nvPr>
        </p:nvGraphicFramePr>
        <p:xfrm>
          <a:off x="858484" y="913082"/>
          <a:ext cx="9881937" cy="58572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56084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2614863">
                  <a:extLst>
                    <a:ext uri="{9D8B030D-6E8A-4147-A177-3AD203B41FA5}">
                      <a16:colId xmlns:a16="http://schemas.microsoft.com/office/drawing/2014/main" val="2688126560"/>
                    </a:ext>
                  </a:extLst>
                </a:gridCol>
                <a:gridCol w="5710990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Regression 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$51.11 </a:t>
                      </a:r>
                      <a:r>
                        <a:rPr lang="en-US" dirty="0" err="1">
                          <a:effectLst/>
                        </a:rPr>
                        <a:t>Sq</a:t>
                      </a:r>
                      <a:r>
                        <a:rPr lang="en-US" dirty="0">
                          <a:effectLst/>
                        </a:rPr>
                        <a:t>/ft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utilization dead space behind closets and in between walls in the home if applicable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less intensive house additions such as patios and sunrooms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renovation of an unused basement or attic into new living 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$29,799.50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upgrade quarter baths and half baths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possible conversion opportunities in unused areas such as the basement depending on water hook 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$39,162.22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floor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as readily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$89,834.20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increase of house grade in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more detail on composition of Kings grading system needed to definitively make recommendations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$54.10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 of neighbor’s home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encourage </a:t>
                      </a:r>
                      <a:r>
                        <a:rPr lang="en-US" i="1" dirty="0"/>
                        <a:t>sqft_living </a:t>
                      </a:r>
                      <a:r>
                        <a:rPr lang="en-US" dirty="0"/>
                        <a:t>suggestions to neighbors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$2,802.70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additional year of home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E113DF1-A639-C742-BAEF-86606FA4D7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10480842" y="5059164"/>
            <a:ext cx="1711158" cy="171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589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1025</TotalTime>
  <Words>472</Words>
  <Application>Microsoft Macintosh PowerPoint</Application>
  <PresentationFormat>Widescreen</PresentationFormat>
  <Paragraphs>115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PowerPoint Presentation</vt:lpstr>
      <vt:lpstr>    Model Variables</vt:lpstr>
      <vt:lpstr>Explanatory Data Analysis</vt:lpstr>
      <vt:lpstr>PowerPoint Presentation</vt:lpstr>
      <vt:lpstr>Linear Regression Model</vt:lpstr>
      <vt:lpstr>       Changes to data</vt:lpstr>
      <vt:lpstr>Cross validation training test data</vt:lpstr>
      <vt:lpstr>Take home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pablo salcedo</cp:lastModifiedBy>
  <cp:revision>18</cp:revision>
  <dcterms:created xsi:type="dcterms:W3CDTF">2019-05-07T19:56:24Z</dcterms:created>
  <dcterms:modified xsi:type="dcterms:W3CDTF">2019-05-08T16:21:45Z</dcterms:modified>
</cp:coreProperties>
</file>

<file path=docProps/thumbnail.jpeg>
</file>